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5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646D8-4B6F-28A5-4421-15D0F84B69E9}" v="27" dt="2021-05-20T13:09:55.597"/>
    <p1510:client id="{52B563C6-948F-87D5-EA51-951EF6338E89}" v="3" dt="2021-05-20T13:08:13.416"/>
    <p1510:client id="{782AFE19-C0C3-3FBD-9D4D-C7E7789B907C}" v="1450" dt="2021-05-20T12:41:39.305"/>
    <p1510:client id="{80CDFFC5-A452-B99B-7D85-19EECC6002B6}" v="754" dt="2021-05-19T13:04:41.788"/>
    <p1510:client id="{C0DA7A6C-CF21-8F00-C4B7-3C4B1DD6B8B5}" v="438" dt="2021-05-20T12:39:24.816"/>
    <p1510:client id="{C5244A8B-34C0-42A5-83AA-944A0A9D634C}" v="1107" dt="2021-05-19T13:07:24.659"/>
    <p1510:client id="{D68A1FD4-9E06-4D0E-82FF-22CD99980C7A}" v="291" dt="2021-05-20T13:03:04.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E50B9-FA11-468D-B73A-777D14C952B8}" type="datetimeFigureOut">
              <a:rPr lang="en-US" smtClean="0"/>
              <a:t>6/7/2021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7BE81-5EC8-40A1-94B6-07867B67E1D3}" type="slidenum">
              <a:rPr lang="en-US" smtClean="0"/>
              <a:t>‹#›</a:t>
            </a:fld>
            <a:endParaRPr lang="en-US"/>
          </a:p>
        </p:txBody>
      </p:sp>
    </p:spTree>
    <p:extLst>
      <p:ext uri="{BB962C8B-B14F-4D97-AF65-F5344CB8AC3E}">
        <p14:creationId xmlns:p14="http://schemas.microsoft.com/office/powerpoint/2010/main" val="4088034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37BE81-5EC8-40A1-94B6-07867B67E1D3}" type="slidenum">
              <a:rPr lang="en-US" smtClean="0"/>
              <a:t>1</a:t>
            </a:fld>
            <a:endParaRPr lang="en-US"/>
          </a:p>
        </p:txBody>
      </p:sp>
    </p:spTree>
    <p:extLst>
      <p:ext uri="{BB962C8B-B14F-4D97-AF65-F5344CB8AC3E}">
        <p14:creationId xmlns:p14="http://schemas.microsoft.com/office/powerpoint/2010/main" val="337286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FFA2293-F48F-4035-A6D8-B9FB9FDB994D}"/>
              </a:ext>
            </a:extLst>
          </p:cNvPr>
          <p:cNvPicPr>
            <a:picLocks noChangeAspect="1"/>
          </p:cNvPicPr>
          <p:nvPr/>
        </p:nvPicPr>
        <p:blipFill>
          <a:blip r:embed="rId3"/>
          <a:stretch>
            <a:fillRect/>
          </a:stretch>
        </p:blipFill>
        <p:spPr>
          <a:xfrm>
            <a:off x="379211" y="4942900"/>
            <a:ext cx="5700254" cy="1999634"/>
          </a:xfrm>
          <a:prstGeom prst="rect">
            <a:avLst/>
          </a:prstGeom>
        </p:spPr>
      </p:pic>
      <p:pic>
        <p:nvPicPr>
          <p:cNvPr id="28" name="Picture 27">
            <a:extLst>
              <a:ext uri="{FF2B5EF4-FFF2-40B4-BE49-F238E27FC236}">
                <a16:creationId xmlns:a16="http://schemas.microsoft.com/office/drawing/2014/main" id="{A4843ADB-6037-4747-9F30-5AE8DC9C7D16}"/>
              </a:ext>
            </a:extLst>
          </p:cNvPr>
          <p:cNvPicPr>
            <a:picLocks noChangeAspect="1"/>
          </p:cNvPicPr>
          <p:nvPr/>
        </p:nvPicPr>
        <p:blipFill>
          <a:blip r:embed="rId4"/>
          <a:stretch>
            <a:fillRect/>
          </a:stretch>
        </p:blipFill>
        <p:spPr>
          <a:xfrm>
            <a:off x="-18677" y="5371994"/>
            <a:ext cx="2997197" cy="1486005"/>
          </a:xfrm>
          <a:prstGeom prst="rect">
            <a:avLst/>
          </a:prstGeom>
        </p:spPr>
      </p:pic>
      <p:pic>
        <p:nvPicPr>
          <p:cNvPr id="26" name="Picture 25">
            <a:extLst>
              <a:ext uri="{FF2B5EF4-FFF2-40B4-BE49-F238E27FC236}">
                <a16:creationId xmlns:a16="http://schemas.microsoft.com/office/drawing/2014/main" id="{CE6650B9-BED1-4CDA-9E24-09FC038846EE}"/>
              </a:ext>
            </a:extLst>
          </p:cNvPr>
          <p:cNvPicPr>
            <a:picLocks noChangeAspect="1"/>
          </p:cNvPicPr>
          <p:nvPr/>
        </p:nvPicPr>
        <p:blipFill>
          <a:blip r:embed="rId5"/>
          <a:stretch>
            <a:fillRect/>
          </a:stretch>
        </p:blipFill>
        <p:spPr>
          <a:xfrm>
            <a:off x="6015337" y="5414842"/>
            <a:ext cx="3410656" cy="1477595"/>
          </a:xfrm>
          <a:prstGeom prst="rect">
            <a:avLst/>
          </a:prstGeom>
        </p:spPr>
      </p:pic>
      <p:pic>
        <p:nvPicPr>
          <p:cNvPr id="22" name="Picture 21">
            <a:extLst>
              <a:ext uri="{FF2B5EF4-FFF2-40B4-BE49-F238E27FC236}">
                <a16:creationId xmlns:a16="http://schemas.microsoft.com/office/drawing/2014/main" id="{3DAB4A66-E245-4EC3-A5BB-922663C4C5B0}"/>
              </a:ext>
            </a:extLst>
          </p:cNvPr>
          <p:cNvPicPr>
            <a:picLocks noChangeAspect="1"/>
          </p:cNvPicPr>
          <p:nvPr/>
        </p:nvPicPr>
        <p:blipFill>
          <a:blip r:embed="rId6"/>
          <a:stretch>
            <a:fillRect/>
          </a:stretch>
        </p:blipFill>
        <p:spPr>
          <a:xfrm>
            <a:off x="4681481" y="1149407"/>
            <a:ext cx="5742930" cy="4346825"/>
          </a:xfrm>
          <a:prstGeom prst="rect">
            <a:avLst/>
          </a:prstGeom>
        </p:spPr>
      </p:pic>
      <p:pic>
        <p:nvPicPr>
          <p:cNvPr id="18" name="Picture 17">
            <a:extLst>
              <a:ext uri="{FF2B5EF4-FFF2-40B4-BE49-F238E27FC236}">
                <a16:creationId xmlns:a16="http://schemas.microsoft.com/office/drawing/2014/main" id="{A8D5BC52-8711-49BE-8500-BB4CE0FE27DA}"/>
              </a:ext>
            </a:extLst>
          </p:cNvPr>
          <p:cNvPicPr>
            <a:picLocks noChangeAspect="1"/>
          </p:cNvPicPr>
          <p:nvPr/>
        </p:nvPicPr>
        <p:blipFill>
          <a:blip r:embed="rId7"/>
          <a:stretch>
            <a:fillRect/>
          </a:stretch>
        </p:blipFill>
        <p:spPr>
          <a:xfrm>
            <a:off x="2833805" y="3434706"/>
            <a:ext cx="2844425" cy="2134002"/>
          </a:xfrm>
          <a:prstGeom prst="rect">
            <a:avLst/>
          </a:prstGeom>
        </p:spPr>
      </p:pic>
      <p:pic>
        <p:nvPicPr>
          <p:cNvPr id="16" name="Picture 15">
            <a:extLst>
              <a:ext uri="{FF2B5EF4-FFF2-40B4-BE49-F238E27FC236}">
                <a16:creationId xmlns:a16="http://schemas.microsoft.com/office/drawing/2014/main" id="{2EFA237C-7E0A-4FA0-B63B-85AC6B9AE8DC}"/>
              </a:ext>
            </a:extLst>
          </p:cNvPr>
          <p:cNvPicPr>
            <a:picLocks noChangeAspect="1"/>
          </p:cNvPicPr>
          <p:nvPr/>
        </p:nvPicPr>
        <p:blipFill>
          <a:blip r:embed="rId8"/>
          <a:stretch>
            <a:fillRect/>
          </a:stretch>
        </p:blipFill>
        <p:spPr>
          <a:xfrm>
            <a:off x="0" y="4072840"/>
            <a:ext cx="2873637" cy="1791204"/>
          </a:xfrm>
          <a:prstGeom prst="rect">
            <a:avLst/>
          </a:prstGeom>
        </p:spPr>
      </p:pic>
      <p:pic>
        <p:nvPicPr>
          <p:cNvPr id="11" name="Picture 10">
            <a:extLst>
              <a:ext uri="{FF2B5EF4-FFF2-40B4-BE49-F238E27FC236}">
                <a16:creationId xmlns:a16="http://schemas.microsoft.com/office/drawing/2014/main" id="{6E00190E-D1D7-4B28-A2F5-A9C77E11AE43}"/>
              </a:ext>
            </a:extLst>
          </p:cNvPr>
          <p:cNvPicPr>
            <a:picLocks noChangeAspect="1"/>
          </p:cNvPicPr>
          <p:nvPr/>
        </p:nvPicPr>
        <p:blipFill>
          <a:blip r:embed="rId9"/>
          <a:stretch>
            <a:fillRect/>
          </a:stretch>
        </p:blipFill>
        <p:spPr>
          <a:xfrm>
            <a:off x="7435632" y="67875"/>
            <a:ext cx="2740721" cy="3637032"/>
          </a:xfrm>
          <a:prstGeom prst="rect">
            <a:avLst/>
          </a:prstGeom>
        </p:spPr>
      </p:pic>
      <p:pic>
        <p:nvPicPr>
          <p:cNvPr id="8" name="Picture 7">
            <a:extLst>
              <a:ext uri="{FF2B5EF4-FFF2-40B4-BE49-F238E27FC236}">
                <a16:creationId xmlns:a16="http://schemas.microsoft.com/office/drawing/2014/main" id="{1C3CFE03-207D-40F3-8C26-03CC71655C7B}"/>
              </a:ext>
            </a:extLst>
          </p:cNvPr>
          <p:cNvPicPr>
            <a:picLocks noChangeAspect="1"/>
          </p:cNvPicPr>
          <p:nvPr/>
        </p:nvPicPr>
        <p:blipFill>
          <a:blip r:embed="rId10"/>
          <a:stretch>
            <a:fillRect/>
          </a:stretch>
        </p:blipFill>
        <p:spPr>
          <a:xfrm>
            <a:off x="1212" y="1400071"/>
            <a:ext cx="4247742" cy="2672769"/>
          </a:xfrm>
          <a:prstGeom prst="rect">
            <a:avLst/>
          </a:prstGeom>
        </p:spPr>
      </p:pic>
      <p:pic>
        <p:nvPicPr>
          <p:cNvPr id="3" name="Picture 2">
            <a:extLst>
              <a:ext uri="{FF2B5EF4-FFF2-40B4-BE49-F238E27FC236}">
                <a16:creationId xmlns:a16="http://schemas.microsoft.com/office/drawing/2014/main" id="{87B6B2FB-CF2D-4CC8-B61D-53621C12EB57}"/>
              </a:ext>
            </a:extLst>
          </p:cNvPr>
          <p:cNvPicPr>
            <a:picLocks noChangeAspect="1"/>
          </p:cNvPicPr>
          <p:nvPr/>
        </p:nvPicPr>
        <p:blipFill>
          <a:blip r:embed="rId11"/>
          <a:stretch>
            <a:fillRect/>
          </a:stretch>
        </p:blipFill>
        <p:spPr>
          <a:xfrm>
            <a:off x="3054160" y="2137943"/>
            <a:ext cx="3101705" cy="2369754"/>
          </a:xfrm>
          <a:prstGeom prst="rect">
            <a:avLst/>
          </a:prstGeom>
        </p:spPr>
      </p:pic>
      <p:pic>
        <p:nvPicPr>
          <p:cNvPr id="4" name="Picture 4">
            <a:extLst>
              <a:ext uri="{FF2B5EF4-FFF2-40B4-BE49-F238E27FC236}">
                <a16:creationId xmlns:a16="http://schemas.microsoft.com/office/drawing/2014/main" id="{D82029F9-CA0E-40FF-8964-101E6712E726}"/>
              </a:ext>
            </a:extLst>
          </p:cNvPr>
          <p:cNvPicPr>
            <a:picLocks noGrp="1" noChangeAspect="1"/>
          </p:cNvPicPr>
          <p:nvPr>
            <p:ph idx="1"/>
          </p:nvPr>
        </p:nvPicPr>
        <p:blipFill>
          <a:blip r:embed="rId12"/>
          <a:stretch>
            <a:fillRect/>
          </a:stretch>
        </p:blipFill>
        <p:spPr>
          <a:xfrm>
            <a:off x="1" y="1"/>
            <a:ext cx="5730240" cy="1886390"/>
          </a:xfrm>
          <a:prstGeom prst="rect">
            <a:avLst/>
          </a:prstGeom>
        </p:spPr>
      </p:pic>
      <p:sp>
        <p:nvSpPr>
          <p:cNvPr id="5" name="TextBox 4">
            <a:extLst>
              <a:ext uri="{FF2B5EF4-FFF2-40B4-BE49-F238E27FC236}">
                <a16:creationId xmlns:a16="http://schemas.microsoft.com/office/drawing/2014/main" id="{03F2F572-B79E-4A93-99E9-7C5C52C81A15}"/>
              </a:ext>
            </a:extLst>
          </p:cNvPr>
          <p:cNvSpPr txBox="1"/>
          <p:nvPr/>
        </p:nvSpPr>
        <p:spPr>
          <a:xfrm>
            <a:off x="-33234" y="1553168"/>
            <a:ext cx="5763475" cy="584775"/>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gency FB" panose="020B0503020202020204" pitchFamily="34" charset="0"/>
                <a:cs typeface="Calibri"/>
              </a:rPr>
              <a:t>Members of the National Women's Party, petitioning in front of the White House in the early 1900s to advocate for Women's Suffrage.</a:t>
            </a:r>
            <a:endParaRPr lang="en-US" sz="1600">
              <a:latin typeface="Agency FB" panose="020B0503020202020204" pitchFamily="34" charset="0"/>
            </a:endParaRPr>
          </a:p>
        </p:txBody>
      </p:sp>
      <p:pic>
        <p:nvPicPr>
          <p:cNvPr id="2" name="Picture 1">
            <a:extLst>
              <a:ext uri="{FF2B5EF4-FFF2-40B4-BE49-F238E27FC236}">
                <a16:creationId xmlns:a16="http://schemas.microsoft.com/office/drawing/2014/main" id="{D946AE92-391F-4978-865B-5ABEE106370F}"/>
              </a:ext>
            </a:extLst>
          </p:cNvPr>
          <p:cNvPicPr>
            <a:picLocks noChangeAspect="1"/>
          </p:cNvPicPr>
          <p:nvPr/>
        </p:nvPicPr>
        <p:blipFill>
          <a:blip r:embed="rId13"/>
          <a:stretch>
            <a:fillRect/>
          </a:stretch>
        </p:blipFill>
        <p:spPr>
          <a:xfrm>
            <a:off x="5598009" y="0"/>
            <a:ext cx="2174039" cy="3220969"/>
          </a:xfrm>
          <a:prstGeom prst="rect">
            <a:avLst/>
          </a:prstGeom>
        </p:spPr>
      </p:pic>
      <p:sp>
        <p:nvSpPr>
          <p:cNvPr id="6" name="TextBox 5">
            <a:extLst>
              <a:ext uri="{FF2B5EF4-FFF2-40B4-BE49-F238E27FC236}">
                <a16:creationId xmlns:a16="http://schemas.microsoft.com/office/drawing/2014/main" id="{05E22B72-ACC7-4B3C-A2DA-86697624BC17}"/>
              </a:ext>
            </a:extLst>
          </p:cNvPr>
          <p:cNvSpPr txBox="1"/>
          <p:nvPr/>
        </p:nvSpPr>
        <p:spPr>
          <a:xfrm>
            <a:off x="5598010" y="2389972"/>
            <a:ext cx="2174038" cy="8309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gency FB" panose="020B0503020202020204" pitchFamily="34" charset="0"/>
                <a:cs typeface="Calibri"/>
              </a:rPr>
              <a:t>A member of the Industrial Workers of the World carrying out a free speech petition. </a:t>
            </a:r>
          </a:p>
        </p:txBody>
      </p:sp>
      <p:sp>
        <p:nvSpPr>
          <p:cNvPr id="7" name="TextBox 6">
            <a:extLst>
              <a:ext uri="{FF2B5EF4-FFF2-40B4-BE49-F238E27FC236}">
                <a16:creationId xmlns:a16="http://schemas.microsoft.com/office/drawing/2014/main" id="{3D58DF70-8C3F-4414-97B1-6EF51C50826C}"/>
              </a:ext>
            </a:extLst>
          </p:cNvPr>
          <p:cNvSpPr txBox="1"/>
          <p:nvPr/>
        </p:nvSpPr>
        <p:spPr>
          <a:xfrm>
            <a:off x="3054160" y="3861366"/>
            <a:ext cx="3101706" cy="646331"/>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gency FB" panose="020B0503020202020204" pitchFamily="34" charset="0"/>
                <a:cs typeface="Calibri"/>
              </a:rPr>
              <a:t>Two children working in a factory. Child Labor in factories was extremely normal for companies because it did not require the companies to pay as much.</a:t>
            </a:r>
          </a:p>
        </p:txBody>
      </p:sp>
      <p:sp>
        <p:nvSpPr>
          <p:cNvPr id="9" name="TextBox 8">
            <a:extLst>
              <a:ext uri="{FF2B5EF4-FFF2-40B4-BE49-F238E27FC236}">
                <a16:creationId xmlns:a16="http://schemas.microsoft.com/office/drawing/2014/main" id="{1B669468-54AD-44A3-9AB6-FD4B92196E37}"/>
              </a:ext>
            </a:extLst>
          </p:cNvPr>
          <p:cNvSpPr txBox="1"/>
          <p:nvPr/>
        </p:nvSpPr>
        <p:spPr>
          <a:xfrm>
            <a:off x="-18677" y="3446676"/>
            <a:ext cx="3072837" cy="73866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gency FB" panose="020B0503020202020204" pitchFamily="34" charset="0"/>
                <a:cs typeface="Calibri"/>
              </a:rPr>
              <a:t>In the streets of New York, young children sleeping in alleyways. Children often got sick, and parents abandoned them during the day.</a:t>
            </a:r>
          </a:p>
        </p:txBody>
      </p:sp>
      <p:sp>
        <p:nvSpPr>
          <p:cNvPr id="12" name="TextBox 11">
            <a:extLst>
              <a:ext uri="{FF2B5EF4-FFF2-40B4-BE49-F238E27FC236}">
                <a16:creationId xmlns:a16="http://schemas.microsoft.com/office/drawing/2014/main" id="{67E507C0-3D6C-406B-A462-ED97AC2531AE}"/>
              </a:ext>
            </a:extLst>
          </p:cNvPr>
          <p:cNvSpPr txBox="1"/>
          <p:nvPr/>
        </p:nvSpPr>
        <p:spPr>
          <a:xfrm>
            <a:off x="7772048" y="-1"/>
            <a:ext cx="2418432" cy="646331"/>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gency FB"/>
              </a:rPr>
              <a:t>This is a political cartoon published after the passing of the 16th amendment which established federal income tax. </a:t>
            </a:r>
          </a:p>
        </p:txBody>
      </p:sp>
      <p:pic>
        <p:nvPicPr>
          <p:cNvPr id="13" name="Picture 12">
            <a:extLst>
              <a:ext uri="{FF2B5EF4-FFF2-40B4-BE49-F238E27FC236}">
                <a16:creationId xmlns:a16="http://schemas.microsoft.com/office/drawing/2014/main" id="{9B49BA6A-7C2E-4D39-A543-949DC008E468}"/>
              </a:ext>
            </a:extLst>
          </p:cNvPr>
          <p:cNvPicPr>
            <a:picLocks noChangeAspect="1"/>
          </p:cNvPicPr>
          <p:nvPr/>
        </p:nvPicPr>
        <p:blipFill>
          <a:blip r:embed="rId14"/>
          <a:stretch>
            <a:fillRect/>
          </a:stretch>
        </p:blipFill>
        <p:spPr>
          <a:xfrm>
            <a:off x="10039779" y="-2"/>
            <a:ext cx="2174039" cy="2888833"/>
          </a:xfrm>
          <a:prstGeom prst="rect">
            <a:avLst/>
          </a:prstGeom>
        </p:spPr>
      </p:pic>
      <p:sp>
        <p:nvSpPr>
          <p:cNvPr id="15" name="TextBox 14">
            <a:extLst>
              <a:ext uri="{FF2B5EF4-FFF2-40B4-BE49-F238E27FC236}">
                <a16:creationId xmlns:a16="http://schemas.microsoft.com/office/drawing/2014/main" id="{273CCD99-10BE-4E6F-8C7D-F8B8EDB1A8F8}"/>
              </a:ext>
            </a:extLst>
          </p:cNvPr>
          <p:cNvSpPr txBox="1"/>
          <p:nvPr/>
        </p:nvSpPr>
        <p:spPr>
          <a:xfrm>
            <a:off x="9670304" y="2057834"/>
            <a:ext cx="2600114" cy="8309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gency FB" panose="020B0503020202020204" pitchFamily="34" charset="0"/>
                <a:cs typeface="Calibri"/>
              </a:rPr>
              <a:t>The 1911 factory fire. Victims who were stuck in the building and couldn’t get out of the building due to lack of proper fire safety jumped to their death or were burned alive. </a:t>
            </a:r>
          </a:p>
        </p:txBody>
      </p:sp>
      <p:sp>
        <p:nvSpPr>
          <p:cNvPr id="17" name="TextBox 16">
            <a:extLst>
              <a:ext uri="{FF2B5EF4-FFF2-40B4-BE49-F238E27FC236}">
                <a16:creationId xmlns:a16="http://schemas.microsoft.com/office/drawing/2014/main" id="{06442B90-EA22-4EC5-8436-A5A57D08FD0B}"/>
              </a:ext>
            </a:extLst>
          </p:cNvPr>
          <p:cNvSpPr txBox="1"/>
          <p:nvPr/>
        </p:nvSpPr>
        <p:spPr>
          <a:xfrm>
            <a:off x="0" y="5124741"/>
            <a:ext cx="2873637" cy="73866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gency FB" panose="020B0503020202020204" pitchFamily="34" charset="0"/>
                <a:cs typeface="Calibri"/>
              </a:rPr>
              <a:t>The passing of the 18th amendment prohibited the consumption of alcohol. They had to get rid of all alcohol.</a:t>
            </a:r>
          </a:p>
        </p:txBody>
      </p:sp>
      <p:sp>
        <p:nvSpPr>
          <p:cNvPr id="19" name="TextBox 18">
            <a:extLst>
              <a:ext uri="{FF2B5EF4-FFF2-40B4-BE49-F238E27FC236}">
                <a16:creationId xmlns:a16="http://schemas.microsoft.com/office/drawing/2014/main" id="{5C59F394-FBD3-423F-8A24-D8B85F152DCA}"/>
              </a:ext>
            </a:extLst>
          </p:cNvPr>
          <p:cNvSpPr txBox="1"/>
          <p:nvPr/>
        </p:nvSpPr>
        <p:spPr>
          <a:xfrm>
            <a:off x="2886264" y="5252915"/>
            <a:ext cx="3221330" cy="52322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gency FB" panose="020B0503020202020204" pitchFamily="34" charset="0"/>
              </a:rPr>
              <a:t>Upton Sinclair's The Jungle revealed a lot of unknown things about the meatpacking industry. </a:t>
            </a:r>
            <a:endParaRPr lang="en-US" sz="1400">
              <a:latin typeface="Agency FB" panose="020B0503020202020204" pitchFamily="34" charset="0"/>
              <a:cs typeface="Calibri"/>
            </a:endParaRPr>
          </a:p>
        </p:txBody>
      </p:sp>
      <p:pic>
        <p:nvPicPr>
          <p:cNvPr id="20" name="Picture 19">
            <a:extLst>
              <a:ext uri="{FF2B5EF4-FFF2-40B4-BE49-F238E27FC236}">
                <a16:creationId xmlns:a16="http://schemas.microsoft.com/office/drawing/2014/main" id="{9CD59B73-5025-4F50-95E0-4B905C87A697}"/>
              </a:ext>
            </a:extLst>
          </p:cNvPr>
          <p:cNvPicPr>
            <a:picLocks noChangeAspect="1"/>
          </p:cNvPicPr>
          <p:nvPr/>
        </p:nvPicPr>
        <p:blipFill>
          <a:blip r:embed="rId15"/>
          <a:stretch>
            <a:fillRect/>
          </a:stretch>
        </p:blipFill>
        <p:spPr>
          <a:xfrm>
            <a:off x="9505622" y="2843417"/>
            <a:ext cx="2685166" cy="2682228"/>
          </a:xfrm>
          <a:prstGeom prst="rect">
            <a:avLst/>
          </a:prstGeom>
        </p:spPr>
      </p:pic>
      <p:sp>
        <p:nvSpPr>
          <p:cNvPr id="21" name="TextBox 20">
            <a:extLst>
              <a:ext uri="{FF2B5EF4-FFF2-40B4-BE49-F238E27FC236}">
                <a16:creationId xmlns:a16="http://schemas.microsoft.com/office/drawing/2014/main" id="{480F1E5B-462C-4DDC-BE23-094F12296F83}"/>
              </a:ext>
            </a:extLst>
          </p:cNvPr>
          <p:cNvSpPr txBox="1"/>
          <p:nvPr/>
        </p:nvSpPr>
        <p:spPr>
          <a:xfrm>
            <a:off x="9505621" y="4184531"/>
            <a:ext cx="2743200" cy="52322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gency FB" panose="020B0503020202020204" pitchFamily="34" charset="0"/>
                <a:cs typeface="Calibri"/>
              </a:rPr>
              <a:t>Booker T. Washington making a speech about the Civil Rights Movement in Alabama. </a:t>
            </a:r>
          </a:p>
        </p:txBody>
      </p:sp>
      <p:sp>
        <p:nvSpPr>
          <p:cNvPr id="23" name="TextBox 22">
            <a:extLst>
              <a:ext uri="{FF2B5EF4-FFF2-40B4-BE49-F238E27FC236}">
                <a16:creationId xmlns:a16="http://schemas.microsoft.com/office/drawing/2014/main" id="{6DAD0149-13B1-42BD-A495-69970647CF2F}"/>
              </a:ext>
            </a:extLst>
          </p:cNvPr>
          <p:cNvSpPr txBox="1"/>
          <p:nvPr/>
        </p:nvSpPr>
        <p:spPr>
          <a:xfrm>
            <a:off x="6094967" y="4759896"/>
            <a:ext cx="3410654" cy="73866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gency FB" panose="020B0503020202020204" pitchFamily="34" charset="0"/>
                <a:cs typeface="Calibri"/>
              </a:rPr>
              <a:t>In 1918 many of the men went to war to fight. This meant that women had to take over many of the </a:t>
            </a:r>
            <a:r>
              <a:rPr lang="en-US" sz="1400" err="1">
                <a:latin typeface="Agency FB" panose="020B0503020202020204" pitchFamily="34" charset="0"/>
                <a:cs typeface="Calibri"/>
              </a:rPr>
              <a:t>mens</a:t>
            </a:r>
            <a:r>
              <a:rPr lang="en-US" sz="1400">
                <a:latin typeface="Agency FB" panose="020B0503020202020204" pitchFamily="34" charset="0"/>
                <a:cs typeface="Calibri"/>
              </a:rPr>
              <a:t> </a:t>
            </a:r>
            <a:r>
              <a:rPr lang="en-US" sz="1400" err="1">
                <a:latin typeface="Agency FB" panose="020B0503020202020204" pitchFamily="34" charset="0"/>
                <a:cs typeface="Calibri"/>
              </a:rPr>
              <a:t>responsiblilties</a:t>
            </a:r>
            <a:r>
              <a:rPr lang="en-US" sz="1400">
                <a:latin typeface="Agency FB" panose="020B0503020202020204" pitchFamily="34" charset="0"/>
                <a:cs typeface="Calibri"/>
              </a:rPr>
              <a:t> while they were gone.</a:t>
            </a:r>
          </a:p>
        </p:txBody>
      </p:sp>
      <p:pic>
        <p:nvPicPr>
          <p:cNvPr id="24" name="Picture 23">
            <a:extLst>
              <a:ext uri="{FF2B5EF4-FFF2-40B4-BE49-F238E27FC236}">
                <a16:creationId xmlns:a16="http://schemas.microsoft.com/office/drawing/2014/main" id="{34884BCE-39C0-4546-BF32-9E6F4637BC76}"/>
              </a:ext>
            </a:extLst>
          </p:cNvPr>
          <p:cNvPicPr>
            <a:picLocks noChangeAspect="1"/>
          </p:cNvPicPr>
          <p:nvPr/>
        </p:nvPicPr>
        <p:blipFill>
          <a:blip r:embed="rId16"/>
          <a:stretch>
            <a:fillRect/>
          </a:stretch>
        </p:blipFill>
        <p:spPr>
          <a:xfrm>
            <a:off x="9342594" y="4652521"/>
            <a:ext cx="2866235" cy="1999634"/>
          </a:xfrm>
          <a:prstGeom prst="rect">
            <a:avLst/>
          </a:prstGeom>
        </p:spPr>
      </p:pic>
      <p:sp>
        <p:nvSpPr>
          <p:cNvPr id="25" name="TextBox 24">
            <a:extLst>
              <a:ext uri="{FF2B5EF4-FFF2-40B4-BE49-F238E27FC236}">
                <a16:creationId xmlns:a16="http://schemas.microsoft.com/office/drawing/2014/main" id="{8777BC67-A563-4746-91D8-573D26BEEA4B}"/>
              </a:ext>
            </a:extLst>
          </p:cNvPr>
          <p:cNvSpPr txBox="1"/>
          <p:nvPr/>
        </p:nvSpPr>
        <p:spPr>
          <a:xfrm>
            <a:off x="9318363" y="5927605"/>
            <a:ext cx="2952055" cy="95410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gency FB" panose="020B0503020202020204" pitchFamily="34" charset="0"/>
              </a:rPr>
              <a:t>Working conditions were </a:t>
            </a:r>
            <a:r>
              <a:rPr lang="en-US" sz="1400" err="1">
                <a:latin typeface="Agency FB" panose="020B0503020202020204" pitchFamily="34" charset="0"/>
              </a:rPr>
              <a:t>abonibal</a:t>
            </a:r>
            <a:r>
              <a:rPr lang="en-US" sz="1400">
                <a:latin typeface="Agency FB" panose="020B0503020202020204" pitchFamily="34" charset="0"/>
              </a:rPr>
              <a:t>. Many men working in slaughterhouses suffered from </a:t>
            </a:r>
            <a:r>
              <a:rPr lang="en-US" sz="1400" err="1">
                <a:latin typeface="Agency FB" panose="020B0503020202020204" pitchFamily="34" charset="0"/>
              </a:rPr>
              <a:t>countrless</a:t>
            </a:r>
            <a:r>
              <a:rPr lang="en-US" sz="1400">
                <a:latin typeface="Agency FB" panose="020B0503020202020204" pitchFamily="34" charset="0"/>
              </a:rPr>
              <a:t> injures from the horrific conditions they were forced to work in.</a:t>
            </a:r>
            <a:endParaRPr lang="en-US" sz="1400">
              <a:latin typeface="Agency FB" panose="020B0503020202020204" pitchFamily="34" charset="0"/>
              <a:cs typeface="Calibri"/>
            </a:endParaRPr>
          </a:p>
        </p:txBody>
      </p:sp>
      <p:sp>
        <p:nvSpPr>
          <p:cNvPr id="27" name="TextBox 26">
            <a:extLst>
              <a:ext uri="{FF2B5EF4-FFF2-40B4-BE49-F238E27FC236}">
                <a16:creationId xmlns:a16="http://schemas.microsoft.com/office/drawing/2014/main" id="{89122DDD-8329-419C-B2CE-9F31C85E5D2B}"/>
              </a:ext>
            </a:extLst>
          </p:cNvPr>
          <p:cNvSpPr txBox="1"/>
          <p:nvPr/>
        </p:nvSpPr>
        <p:spPr>
          <a:xfrm>
            <a:off x="6057041" y="6404658"/>
            <a:ext cx="3221330" cy="43088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gency FB" panose="020B0503020202020204" pitchFamily="34" charset="0"/>
                <a:cs typeface="Calibri"/>
              </a:rPr>
              <a:t>Theodore Roosevelts' political party that he established in 1912 after he lost his ticket on the Republican Party.</a:t>
            </a:r>
          </a:p>
        </p:txBody>
      </p:sp>
      <p:sp>
        <p:nvSpPr>
          <p:cNvPr id="29" name="TextBox 28">
            <a:extLst>
              <a:ext uri="{FF2B5EF4-FFF2-40B4-BE49-F238E27FC236}">
                <a16:creationId xmlns:a16="http://schemas.microsoft.com/office/drawing/2014/main" id="{0E1F48B4-9636-498A-B818-C9A792AA7832}"/>
              </a:ext>
            </a:extLst>
          </p:cNvPr>
          <p:cNvSpPr txBox="1"/>
          <p:nvPr/>
        </p:nvSpPr>
        <p:spPr>
          <a:xfrm>
            <a:off x="-18677" y="6288613"/>
            <a:ext cx="2743200" cy="56938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gency FB" panose="020B0503020202020204" pitchFamily="34" charset="0"/>
                <a:cs typeface="Calibri"/>
              </a:rPr>
              <a:t>During this period many </a:t>
            </a:r>
            <a:r>
              <a:rPr lang="en-US" sz="1000" err="1">
                <a:latin typeface="Agency FB" panose="020B0503020202020204" pitchFamily="34" charset="0"/>
                <a:cs typeface="Calibri"/>
              </a:rPr>
              <a:t>immrgrants</a:t>
            </a:r>
            <a:r>
              <a:rPr lang="en-US" sz="1000">
                <a:latin typeface="Agency FB" panose="020B0503020202020204" pitchFamily="34" charset="0"/>
                <a:cs typeface="Calibri"/>
              </a:rPr>
              <a:t> came to America for a better life. However they were met with harsh living and working conditions</a:t>
            </a:r>
            <a:r>
              <a:rPr lang="en-US" sz="1100">
                <a:cs typeface="Calibri"/>
              </a:rPr>
              <a:t>.</a:t>
            </a:r>
          </a:p>
        </p:txBody>
      </p:sp>
      <p:sp>
        <p:nvSpPr>
          <p:cNvPr id="31" name="TextBox 30">
            <a:extLst>
              <a:ext uri="{FF2B5EF4-FFF2-40B4-BE49-F238E27FC236}">
                <a16:creationId xmlns:a16="http://schemas.microsoft.com/office/drawing/2014/main" id="{6059A618-871A-494F-9872-EF6B7082DCED}"/>
              </a:ext>
            </a:extLst>
          </p:cNvPr>
          <p:cNvSpPr txBox="1"/>
          <p:nvPr/>
        </p:nvSpPr>
        <p:spPr>
          <a:xfrm>
            <a:off x="2962144" y="6356549"/>
            <a:ext cx="3041077" cy="60016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gency FB" panose="020B0503020202020204" pitchFamily="34" charset="0"/>
                <a:cs typeface="Calibri"/>
              </a:rPr>
              <a:t>For many immigrants and locals they would be packed in small houses. Many didn’t have clean clothes and lived in their own filth. </a:t>
            </a:r>
          </a:p>
        </p:txBody>
      </p:sp>
    </p:spTree>
    <p:extLst>
      <p:ext uri="{BB962C8B-B14F-4D97-AF65-F5344CB8AC3E}">
        <p14:creationId xmlns:p14="http://schemas.microsoft.com/office/powerpoint/2010/main" val="256116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5" grpId="0" animBg="1"/>
      <p:bldP spid="17" grpId="0" animBg="1"/>
      <p:bldP spid="19" grpId="0" animBg="1"/>
      <p:bldP spid="21" grpId="0" animBg="1"/>
      <p:bldP spid="23" grpId="0" animBg="1"/>
      <p:bldP spid="25" grpId="0" animBg="1"/>
      <p:bldP spid="29" grpId="0" animBg="1"/>
      <p:bldP spid="3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B320E5A545DA04BAB6ABB3954B951EF" ma:contentTypeVersion="11" ma:contentTypeDescription="Create a new document." ma:contentTypeScope="" ma:versionID="70a248c66f69b536d4ea2795e7070b6b">
  <xsd:schema xmlns:xsd="http://www.w3.org/2001/XMLSchema" xmlns:xs="http://www.w3.org/2001/XMLSchema" xmlns:p="http://schemas.microsoft.com/office/2006/metadata/properties" xmlns:ns3="a634be7e-3bef-45ea-8748-f4006b0397f3" xmlns:ns4="481acfe1-05bf-4879-abbd-e0cc3a2b6e03" targetNamespace="http://schemas.microsoft.com/office/2006/metadata/properties" ma:root="true" ma:fieldsID="5bfe2324b659819955a8bd887ac5a356" ns3:_="" ns4:_="">
    <xsd:import namespace="a634be7e-3bef-45ea-8748-f4006b0397f3"/>
    <xsd:import namespace="481acfe1-05bf-4879-abbd-e0cc3a2b6e03"/>
    <xsd:element name="properties">
      <xsd:complexType>
        <xsd:sequence>
          <xsd:element name="documentManagement">
            <xsd:complexType>
              <xsd:all>
                <xsd:element ref="ns3: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4be7e-3bef-45ea-8748-f4006b0397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81acfe1-05bf-4879-abbd-e0cc3a2b6e03"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E2CECF-B464-46A8-A398-555C2836B67C}">
  <ds:schemaRefs>
    <ds:schemaRef ds:uri="http://schemas.microsoft.com/sharepoint/v3/contenttype/forms"/>
  </ds:schemaRefs>
</ds:datastoreItem>
</file>

<file path=customXml/itemProps2.xml><?xml version="1.0" encoding="utf-8"?>
<ds:datastoreItem xmlns:ds="http://schemas.openxmlformats.org/officeDocument/2006/customXml" ds:itemID="{73EC91F6-ADB1-4970-89D6-EE38E4CE0990}">
  <ds:schemaRefs>
    <ds:schemaRef ds:uri="http://schemas.microsoft.com/office/infopath/2007/PartnerControls"/>
    <ds:schemaRef ds:uri="http://www.w3.org/XML/1998/namespace"/>
    <ds:schemaRef ds:uri="a634be7e-3bef-45ea-8748-f4006b0397f3"/>
    <ds:schemaRef ds:uri="http://schemas.microsoft.com/office/2006/metadata/properties"/>
    <ds:schemaRef ds:uri="http://schemas.microsoft.com/office/2006/documentManagement/types"/>
    <ds:schemaRef ds:uri="http://purl.org/dc/elements/1.1/"/>
    <ds:schemaRef ds:uri="481acfe1-05bf-4879-abbd-e0cc3a2b6e03"/>
    <ds:schemaRef ds:uri="http://purl.org/dc/term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38950B0-E2DD-4BBE-962D-54E99EF7B262}">
  <ds:schemaRefs>
    <ds:schemaRef ds:uri="481acfe1-05bf-4879-abbd-e0cc3a2b6e03"/>
    <ds:schemaRef ds:uri="a634be7e-3bef-45ea-8748-f4006b0397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313</Words>
  <Application>Microsoft Office PowerPoint</Application>
  <PresentationFormat>Widescreen</PresentationFormat>
  <Paragraphs>15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Agency FB</vt: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Maginness Mollie Rose</dc:creator>
  <cp:lastModifiedBy>Crihfield Sandy</cp:lastModifiedBy>
  <cp:revision>3</cp:revision>
  <dcterms:created xsi:type="dcterms:W3CDTF">2021-05-19T12:31:20Z</dcterms:created>
  <dcterms:modified xsi:type="dcterms:W3CDTF">2021-06-07T12:48:52Z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0x0101003B320E5A545DA04BAB6ABB3954B951EF</vt:lpwstr>
  </property>
</Properties>
</file>